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44" r:id="rId1"/>
  </p:sldMasterIdLst>
  <p:notesMasterIdLst>
    <p:notesMasterId r:id="rId32"/>
  </p:notesMasterIdLst>
  <p:sldIdLst>
    <p:sldId id="1507" r:id="rId2"/>
    <p:sldId id="1508" r:id="rId3"/>
    <p:sldId id="1715" r:id="rId4"/>
    <p:sldId id="1741" r:id="rId5"/>
    <p:sldId id="1733" r:id="rId6"/>
    <p:sldId id="1734" r:id="rId7"/>
    <p:sldId id="1735" r:id="rId8"/>
    <p:sldId id="1713" r:id="rId9"/>
    <p:sldId id="1742" r:id="rId10"/>
    <p:sldId id="1743" r:id="rId11"/>
    <p:sldId id="1736" r:id="rId12"/>
    <p:sldId id="1744" r:id="rId13"/>
    <p:sldId id="1745" r:id="rId14"/>
    <p:sldId id="1737" r:id="rId15"/>
    <p:sldId id="1747" r:id="rId16"/>
    <p:sldId id="1748" r:id="rId17"/>
    <p:sldId id="1738" r:id="rId18"/>
    <p:sldId id="1750" r:id="rId19"/>
    <p:sldId id="1758" r:id="rId20"/>
    <p:sldId id="1739" r:id="rId21"/>
    <p:sldId id="1751" r:id="rId22"/>
    <p:sldId id="1755" r:id="rId23"/>
    <p:sldId id="1757" r:id="rId24"/>
    <p:sldId id="1749" r:id="rId25"/>
    <p:sldId id="1753" r:id="rId26"/>
    <p:sldId id="1754" r:id="rId27"/>
    <p:sldId id="1756" r:id="rId28"/>
    <p:sldId id="1637" r:id="rId29"/>
    <p:sldId id="1701" r:id="rId30"/>
    <p:sldId id="175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404"/>
    <a:srgbClr val="192610"/>
    <a:srgbClr val="700000"/>
    <a:srgbClr val="020202"/>
    <a:srgbClr val="004620"/>
    <a:srgbClr val="460000"/>
    <a:srgbClr val="240F33"/>
    <a:srgbClr val="000408"/>
    <a:srgbClr val="040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2" autoAdjust="0"/>
    <p:restoredTop sz="83418" autoAdjust="0"/>
  </p:normalViewPr>
  <p:slideViewPr>
    <p:cSldViewPr snapToGrid="0">
      <p:cViewPr varScale="1">
        <p:scale>
          <a:sx n="110" d="100"/>
          <a:sy n="110" d="100"/>
        </p:scale>
        <p:origin x="342" y="114"/>
      </p:cViewPr>
      <p:guideLst/>
    </p:cSldViewPr>
  </p:slideViewPr>
  <p:outlineViewPr>
    <p:cViewPr>
      <p:scale>
        <a:sx n="33" d="100"/>
        <a:sy n="33" d="100"/>
      </p:scale>
      <p:origin x="0" y="-76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DD806-3644-47FD-8493-81C1DD031CAB}"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1D24B-FC86-47AA-B772-7DE07F4E7521}" type="slidenum">
              <a:rPr lang="en-US" smtClean="0"/>
              <a:t>‹#›</a:t>
            </a:fld>
            <a:endParaRPr lang="en-US"/>
          </a:p>
        </p:txBody>
      </p:sp>
    </p:spTree>
    <p:extLst>
      <p:ext uri="{BB962C8B-B14F-4D97-AF65-F5344CB8AC3E}">
        <p14:creationId xmlns:p14="http://schemas.microsoft.com/office/powerpoint/2010/main" val="408373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172008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10</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Mt 25:24 "Then he who had received the one talent came and said, 'Lord, I knew you to be a hard man, reaping where you have not sown, and gathering where you have not scattered seed. 25 'And I was afraid, and went and hid your talent in the ground. Look, there you have what is yours.‘  26 "But his lord answered and said to him, 'You wicked and lazy servant, you knew that I reap where I have not sown, and gather where I have not scattered seed.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9552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11</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The dream of missing clothing reveals our fear of being shamed or being caught</a:t>
            </a:r>
            <a:r>
              <a:rPr lang="en-US" sz="1200" kern="1200" baseline="0" dirty="0" smtClean="0">
                <a:solidFill>
                  <a:schemeClr val="tx1"/>
                </a:solidFill>
                <a:effectLst/>
                <a:latin typeface="+mn-lt"/>
                <a:ea typeface="+mn-ea"/>
                <a:cs typeface="+mn-cs"/>
              </a:rPr>
              <a:t> in sin</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9557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12</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Ro 3:23 for all have sinned and fall short of the glory of God,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person stated – Shame is the most painful of</a:t>
            </a:r>
            <a:r>
              <a:rPr lang="en-US" sz="1200" kern="1200" baseline="0" dirty="0" smtClean="0">
                <a:solidFill>
                  <a:schemeClr val="tx1"/>
                </a:solidFill>
                <a:effectLst/>
                <a:latin typeface="+mn-lt"/>
                <a:ea typeface="+mn-ea"/>
                <a:cs typeface="+mn-cs"/>
              </a:rPr>
              <a:t> all emotions, so we avoid it above all else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12333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13</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One person stated – Shame is the most painful of</a:t>
            </a:r>
            <a:r>
              <a:rPr lang="en-US" sz="1200" kern="1200" baseline="0" dirty="0" smtClean="0">
                <a:solidFill>
                  <a:schemeClr val="tx1"/>
                </a:solidFill>
                <a:effectLst/>
                <a:latin typeface="+mn-lt"/>
                <a:ea typeface="+mn-ea"/>
                <a:cs typeface="+mn-cs"/>
              </a:rPr>
              <a:t> all emotions, so we avoid it above all else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75804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14</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62702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15</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36164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16</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2995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17</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4229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18</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As Christians we will be accused:</a:t>
            </a:r>
          </a:p>
          <a:p>
            <a:r>
              <a:rPr lang="en-US" sz="1200" kern="1200" dirty="0" smtClean="0">
                <a:solidFill>
                  <a:schemeClr val="tx1"/>
                </a:solidFill>
                <a:effectLst/>
                <a:latin typeface="+mn-lt"/>
                <a:ea typeface="+mn-ea"/>
                <a:cs typeface="+mn-cs"/>
              </a:rPr>
              <a:t>Of</a:t>
            </a:r>
            <a:r>
              <a:rPr lang="en-US" sz="1200" kern="1200" baseline="0" dirty="0" smtClean="0">
                <a:solidFill>
                  <a:schemeClr val="tx1"/>
                </a:solidFill>
                <a:effectLst/>
                <a:latin typeface="+mn-lt"/>
                <a:ea typeface="+mn-ea"/>
                <a:cs typeface="+mn-cs"/>
              </a:rPr>
              <a:t> contributing to the general sickness in our community</a:t>
            </a:r>
          </a:p>
          <a:p>
            <a:r>
              <a:rPr lang="en-US" sz="1200" kern="1200" baseline="0" dirty="0" smtClean="0">
                <a:solidFill>
                  <a:schemeClr val="tx1"/>
                </a:solidFill>
                <a:effectLst/>
                <a:latin typeface="+mn-lt"/>
                <a:ea typeface="+mn-ea"/>
                <a:cs typeface="+mn-cs"/>
              </a:rPr>
              <a:t>Of hate for not endorsing homosexuality</a:t>
            </a:r>
          </a:p>
          <a:p>
            <a:r>
              <a:rPr lang="en-US" sz="1200" kern="1200" baseline="0" dirty="0" smtClean="0">
                <a:solidFill>
                  <a:schemeClr val="tx1"/>
                </a:solidFill>
                <a:effectLst/>
                <a:latin typeface="+mn-lt"/>
                <a:ea typeface="+mn-ea"/>
                <a:cs typeface="+mn-cs"/>
              </a:rPr>
              <a:t>Of foolishness for believing the Bible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9829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19</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Mt 5:11 "Blessed are you when they revile and persecute you, and say all kinds of evil against you falsely for My sake. 12 "Rejoice and be exceedingly glad, for great is your reward in heaven, for so they persecuted the prophets who were before you.</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7966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206879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20</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Mt 25:24 "Then he who had received the one talent came and said, 'Lord, I knew you to be a hard man, reaping where you have not sown, and gathering where you have not scattered seed. 25 'And I was afraid, and went and hid your talent in the ground. Look, there you have what is yours.‘  26 "But his lord answered and said to him, 'You wicked and lazy servant, you knew that I reap where I have not sown, and gather where I have not scattered seed.</a:t>
            </a:r>
          </a:p>
          <a:p>
            <a:r>
              <a:rPr lang="en-US" sz="1200" kern="1200" dirty="0" smtClean="0">
                <a:solidFill>
                  <a:schemeClr val="tx1"/>
                </a:solidFill>
                <a:effectLst/>
                <a:latin typeface="+mn-lt"/>
                <a:ea typeface="+mn-ea"/>
                <a:cs typeface="+mn-cs"/>
              </a:rPr>
              <a:t>Re 21:8 "But the cowardly, unbelieving, abominable, murderers, sexually immoral, sorcerers, idolaters, and all liars shall have their part in the lake which burns with fire and brimstone, which is the second death."</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5178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21</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2020</a:t>
            </a:r>
            <a:r>
              <a:rPr lang="en-US" sz="1200" kern="1200" baseline="0" dirty="0" smtClean="0">
                <a:solidFill>
                  <a:schemeClr val="tx1"/>
                </a:solidFill>
                <a:effectLst/>
                <a:latin typeface="+mn-lt"/>
                <a:ea typeface="+mn-ea"/>
                <a:cs typeface="+mn-cs"/>
              </a:rPr>
              <a:t> offers what is for some of us the first test we have faced in our lives of this sort</a:t>
            </a:r>
          </a:p>
          <a:p>
            <a:pPr marL="171450" indent="-171450">
              <a:buFontTx/>
              <a:buChar char="-"/>
            </a:pPr>
            <a:r>
              <a:rPr lang="en-US" sz="1200" kern="1200" baseline="0" dirty="0" smtClean="0">
                <a:solidFill>
                  <a:schemeClr val="tx1"/>
                </a:solidFill>
                <a:effectLst/>
                <a:latin typeface="+mn-lt"/>
                <a:ea typeface="+mn-ea"/>
                <a:cs typeface="+mn-cs"/>
              </a:rPr>
              <a:t>Do I worship God or fear getting sick</a:t>
            </a:r>
          </a:p>
          <a:p>
            <a:pPr marL="171450" indent="-171450">
              <a:buFontTx/>
              <a:buChar char="-"/>
            </a:pPr>
            <a:r>
              <a:rPr lang="en-US" sz="1200" kern="1200" baseline="0" dirty="0" smtClean="0">
                <a:solidFill>
                  <a:schemeClr val="tx1"/>
                </a:solidFill>
                <a:effectLst/>
                <a:latin typeface="+mn-lt"/>
                <a:ea typeface="+mn-ea"/>
                <a:cs typeface="+mn-cs"/>
              </a:rPr>
              <a:t>Do I worship God or fear offending men</a:t>
            </a:r>
          </a:p>
          <a:p>
            <a:pPr marL="171450" indent="-171450">
              <a:buFontTx/>
              <a:buChar char="-"/>
            </a:pPr>
            <a:r>
              <a:rPr lang="en-US" sz="1200" kern="1200" baseline="0" dirty="0" smtClean="0">
                <a:solidFill>
                  <a:schemeClr val="tx1"/>
                </a:solidFill>
                <a:effectLst/>
                <a:latin typeface="+mn-lt"/>
                <a:ea typeface="+mn-ea"/>
                <a:cs typeface="+mn-cs"/>
              </a:rPr>
              <a:t>Do I worship God or fear being prosecuted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7312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22</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Mt 25:24 "Then he who had received the one talent came and said, 'Lord, I knew you to be a hard man, reaping where you have not sown, and gathering where you have not scattered seed. 25 'And I was afraid, and went and hid your talent in the ground. Look, there you have what is yours.‘  26 "But his lord answered and said to him, 'You wicked and lazy servant, you knew that I reap where I have not sown, and gather where I have not scattered seed.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64524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23</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Ps 111:10 The fear of the LORD is the beginning of wisdom; A good understanding have all those who do His commandments. His praise endures forever.</a:t>
            </a:r>
          </a:p>
          <a:p>
            <a:r>
              <a:rPr lang="en-US" sz="1200" kern="1200" dirty="0" smtClean="0">
                <a:solidFill>
                  <a:schemeClr val="tx1"/>
                </a:solidFill>
                <a:effectLst/>
                <a:latin typeface="+mn-lt"/>
                <a:ea typeface="+mn-ea"/>
                <a:cs typeface="+mn-cs"/>
              </a:rPr>
              <a:t>Job 28:28 And to man He said, 'Behold, the fear of the Lord, that is wisdom, And to depart from evil is understanding.'"</a:t>
            </a:r>
          </a:p>
          <a:p>
            <a:r>
              <a:rPr lang="en-US" sz="1200" kern="1200" dirty="0" err="1" smtClean="0">
                <a:solidFill>
                  <a:schemeClr val="tx1"/>
                </a:solidFill>
                <a:effectLst/>
                <a:latin typeface="+mn-lt"/>
                <a:ea typeface="+mn-ea"/>
                <a:cs typeface="+mn-cs"/>
              </a:rPr>
              <a:t>Pr</a:t>
            </a:r>
            <a:r>
              <a:rPr lang="en-US" sz="1200" kern="1200" dirty="0" smtClean="0">
                <a:solidFill>
                  <a:schemeClr val="tx1"/>
                </a:solidFill>
                <a:effectLst/>
                <a:latin typeface="+mn-lt"/>
                <a:ea typeface="+mn-ea"/>
                <a:cs typeface="+mn-cs"/>
              </a:rPr>
              <a:t> 8:13 The fear of the LORD is to hate evil; Pride and arrogance and the evil way And the perverse mouth I hate.</a:t>
            </a:r>
          </a:p>
          <a:p>
            <a:r>
              <a:rPr lang="en-US" sz="1200" kern="1200" dirty="0" smtClean="0">
                <a:solidFill>
                  <a:schemeClr val="tx1"/>
                </a:solidFill>
                <a:effectLst/>
                <a:latin typeface="+mn-lt"/>
                <a:ea typeface="+mn-ea"/>
                <a:cs typeface="+mn-cs"/>
              </a:rPr>
              <a:t> Isa 11:2 The Spirit of the LORD shall rest upon Him, The Spirit of wisdom and understanding, The Spirit of counsel and might, The Spirit of knowledge and of the fear of the LORD. 3 His delight is in the fear of the LORD, And He shall not judge by the sight of His eyes, Nor decide by the hearing of His ears;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41094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24</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13208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25</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66502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26</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71881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27</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79780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 12:8 "Also I say to you, whoever confesses Me before men, him the Son of Man also will confess before the angels of God. 9 "But he who denies Me before men will be denied before the angels of God.</a:t>
            </a:r>
          </a:p>
          <a:p>
            <a:r>
              <a:rPr lang="en-US" dirty="0" smtClean="0"/>
              <a:t> Lu 13:3 "I tell you, no; but unless you repent you will all likewise perish.</a:t>
            </a:r>
          </a:p>
          <a:p>
            <a:r>
              <a:rPr lang="en-US" dirty="0" smtClean="0"/>
              <a:t>Re 20:6 Blessed and holy is he who has part in the first resurrection. Over such the second death has no power, but they shall be priests of God and of Christ, and shall reign with Him a thousand years.</a:t>
            </a:r>
          </a:p>
          <a:p>
            <a:r>
              <a:rPr lang="en-US" dirty="0" err="1" smtClean="0"/>
              <a:t>Heb</a:t>
            </a:r>
            <a:r>
              <a:rPr lang="en-US" dirty="0" smtClean="0"/>
              <a:t> 4:1 ¶ Therefore, since a promise remains of entering His rest, let us fear lest any of you seem to have come short of it.</a:t>
            </a:r>
            <a:endParaRPr lang="en-US" dirty="0"/>
          </a:p>
        </p:txBody>
      </p:sp>
      <p:sp>
        <p:nvSpPr>
          <p:cNvPr id="4" name="Slide Number Placeholder 3"/>
          <p:cNvSpPr>
            <a:spLocks noGrp="1"/>
          </p:cNvSpPr>
          <p:nvPr>
            <p:ph type="sldNum" sz="quarter" idx="10"/>
          </p:nvPr>
        </p:nvSpPr>
        <p:spPr/>
        <p:txBody>
          <a:bodyPr/>
          <a:lstStyle/>
          <a:p>
            <a:fld id="{E671D24B-FC86-47AA-B772-7DE07F4E7521}" type="slidenum">
              <a:rPr lang="en-US" smtClean="0"/>
              <a:t>30</a:t>
            </a:fld>
            <a:endParaRPr lang="en-US"/>
          </a:p>
        </p:txBody>
      </p:sp>
    </p:spTree>
    <p:extLst>
      <p:ext uri="{BB962C8B-B14F-4D97-AF65-F5344CB8AC3E}">
        <p14:creationId xmlns:p14="http://schemas.microsoft.com/office/powerpoint/2010/main" val="106999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71D24B-FC86-47AA-B772-7DE07F4E7521}" type="slidenum">
              <a:rPr lang="en-US" smtClean="0"/>
              <a:t>3</a:t>
            </a:fld>
            <a:endParaRPr lang="en-US"/>
          </a:p>
        </p:txBody>
      </p:sp>
    </p:spTree>
    <p:extLst>
      <p:ext uri="{BB962C8B-B14F-4D97-AF65-F5344CB8AC3E}">
        <p14:creationId xmlns:p14="http://schemas.microsoft.com/office/powerpoint/2010/main" val="31962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4</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Ne 6:10 ¶ Afterward I came to the house of Shemaiah the son of </a:t>
            </a:r>
            <a:r>
              <a:rPr lang="en-US" sz="1200" kern="1200" dirty="0" err="1" smtClean="0">
                <a:solidFill>
                  <a:schemeClr val="tx1"/>
                </a:solidFill>
                <a:effectLst/>
                <a:latin typeface="+mn-lt"/>
                <a:ea typeface="+mn-ea"/>
                <a:cs typeface="+mn-cs"/>
              </a:rPr>
              <a:t>Delaiah</a:t>
            </a:r>
            <a:r>
              <a:rPr lang="en-US" sz="1200" kern="1200" dirty="0" smtClean="0">
                <a:solidFill>
                  <a:schemeClr val="tx1"/>
                </a:solidFill>
                <a:effectLst/>
                <a:latin typeface="+mn-lt"/>
                <a:ea typeface="+mn-ea"/>
                <a:cs typeface="+mn-cs"/>
              </a:rPr>
              <a:t>, the son of </a:t>
            </a:r>
            <a:r>
              <a:rPr lang="en-US" sz="1200" kern="1200" dirty="0" err="1" smtClean="0">
                <a:solidFill>
                  <a:schemeClr val="tx1"/>
                </a:solidFill>
                <a:effectLst/>
                <a:latin typeface="+mn-lt"/>
                <a:ea typeface="+mn-ea"/>
                <a:cs typeface="+mn-cs"/>
              </a:rPr>
              <a:t>Mehetabel</a:t>
            </a:r>
            <a:r>
              <a:rPr lang="en-US" sz="1200" kern="1200" dirty="0" smtClean="0">
                <a:solidFill>
                  <a:schemeClr val="tx1"/>
                </a:solidFill>
                <a:effectLst/>
                <a:latin typeface="+mn-lt"/>
                <a:ea typeface="+mn-ea"/>
                <a:cs typeface="+mn-cs"/>
              </a:rPr>
              <a:t>, who was a secret informer; and he said, "Let us meet together in the house of God, within the temple, and let us close the doors of the temple, for they are coming to kill you; indeed, at night they will come to kill you." 11 And I said, "Should such a man as I flee? And who is there such as I who would go into the temple to save his life? I will not go in!"</a:t>
            </a:r>
          </a:p>
          <a:p>
            <a:r>
              <a:rPr lang="en-US" sz="1200" kern="1200" dirty="0" smtClean="0">
                <a:solidFill>
                  <a:schemeClr val="tx1"/>
                </a:solidFill>
                <a:effectLst/>
                <a:latin typeface="+mn-lt"/>
                <a:ea typeface="+mn-ea"/>
                <a:cs typeface="+mn-cs"/>
              </a:rPr>
              <a:t> 12 Then I perceived that God had not sent him at all, but that he pronounced this prophecy against me because </a:t>
            </a:r>
            <a:r>
              <a:rPr lang="en-US" sz="1200" kern="1200" dirty="0" err="1" smtClean="0">
                <a:solidFill>
                  <a:schemeClr val="tx1"/>
                </a:solidFill>
                <a:effectLst/>
                <a:latin typeface="+mn-lt"/>
                <a:ea typeface="+mn-ea"/>
                <a:cs typeface="+mn-cs"/>
              </a:rPr>
              <a:t>Tobiah</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Sanballat</a:t>
            </a:r>
            <a:r>
              <a:rPr lang="en-US" sz="1200" kern="1200" dirty="0" smtClean="0">
                <a:solidFill>
                  <a:schemeClr val="tx1"/>
                </a:solidFill>
                <a:effectLst/>
                <a:latin typeface="+mn-lt"/>
                <a:ea typeface="+mn-ea"/>
                <a:cs typeface="+mn-cs"/>
              </a:rPr>
              <a:t> had hired him. 13 For this reason he was hired, that I should be afraid and act that way and sin, so that they might have cause for an evil report, that they might reproach me.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3477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5</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Mt 25:24 "Then he who had received the one talent came and said, 'Lord, I knew you to be a hard man, reaping where you have not sown, and gathering where you have not scattered seed. 25 'And I was afraid, and went and hid your talent in the ground. Look, there you have what is yours.‘  26 "But his lord answered and said to him, 'You wicked and lazy servant, you knew that I reap where I have not sown, and gather where I have not scattered seed. 27 'So you ought to have deposited my money with the bankers, and at my coming I would have received back my own with interest. 28 'Therefore take the talent from him, and give it to him who has ten talents. 29 'For to everyone who has, more will be given, and he will have abundance; but from him who does not have, even what he has will be taken away. 30 'And cast the unprofitable servant into the outer darkness. There will be weeping and gnashing of teeth.'</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6907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6</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Mt 25:24 "Then he who had received the one talent came and said, 'Lord, I knew you to be a hard man, reaping where you have not sown, and gathering where you have not scattered seed. 25 'And I was afraid, and went and hid your talent in the ground. Look, there you have what is yours.‘  26 "But his lord answered and said to him, 'You wicked and lazy servant, you knew that I reap where I have not sown, and gather where I have not scattered seed.</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8496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7</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Mt 25:24 "Then he who had received the one talent came and said, 'Lord, I knew you to be a hard man, reaping where you have not sown, and gathering where you have not scattered seed. 25 'And I was afraid, and went and hid your talent in the ground. Look, there you have what is yours.‘  26 "But his lord answered and said to him, 'You wicked and lazy servant, you knew that I reap where I have not sown, and gather where I have not scattered seed.</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7831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8</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Mt 25:24 "Then he who had received the one talent came and said, 'Lord, I knew you to be a hard man, reaping where you have not sown, and gathering where you have not scattered seed. 25 'And I was afraid, and went and hid your talent in the ground. Look, there you have what is yours.‘  26 "But his lord answered and said to him, 'You wicked and lazy servant, you knew that I reap where I have not sown, and gather where I have not scattered seed.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2451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9</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sz="1200" kern="1200" dirty="0" smtClean="0">
                <a:solidFill>
                  <a:schemeClr val="tx1"/>
                </a:solidFill>
                <a:effectLst/>
                <a:latin typeface="+mn-lt"/>
                <a:ea typeface="+mn-ea"/>
                <a:cs typeface="+mn-cs"/>
              </a:rPr>
              <a:t>Mt 25:24 "Then he who had received the one talent came and said, 'Lord, I knew you to be a hard man, reaping where you have not sown, and gathering where you have not scattered seed. 25 'And I was afraid, and went and hid your talent in the ground. Look, there you have what is yours.‘  26 "But his lord answered and said to him, 'You wicked and lazy servant, you knew that I reap where I have not sown, and gather where I have not scattered seed.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8241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BE857BA-C9F0-4E0A-A4C7-D125AC007814}"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7808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9648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5913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48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0856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857BA-C9F0-4E0A-A4C7-D125AC007814}"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7245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857BA-C9F0-4E0A-A4C7-D125AC007814}"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6995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6738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429489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61610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5219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E857BA-C9F0-4E0A-A4C7-D125AC00781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5801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E857BA-C9F0-4E0A-A4C7-D125AC007814}"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96961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E857BA-C9F0-4E0A-A4C7-D125AC007814}"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239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857BA-C9F0-4E0A-A4C7-D125AC007814}"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2821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06712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13347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E857BA-C9F0-4E0A-A4C7-D125AC007814}" type="datetimeFigureOut">
              <a:rPr lang="en-US" smtClean="0"/>
              <a:t>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FFDF415-1D02-4917-9DF2-E2837826BA54}" type="slidenum">
              <a:rPr lang="en-US" smtClean="0"/>
              <a:t>‹#›</a:t>
            </a:fld>
            <a:endParaRPr lang="en-US"/>
          </a:p>
        </p:txBody>
      </p:sp>
    </p:spTree>
    <p:extLst>
      <p:ext uri="{BB962C8B-B14F-4D97-AF65-F5344CB8AC3E}">
        <p14:creationId xmlns:p14="http://schemas.microsoft.com/office/powerpoint/2010/main" val="1025109309"/>
      </p:ext>
    </p:extLst>
  </p:cSld>
  <p:clrMap bg1="dk1" tx1="lt1" bg2="dk2" tx2="lt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56" r:id="rId12"/>
    <p:sldLayoutId id="2147484757" r:id="rId13"/>
    <p:sldLayoutId id="2147484758" r:id="rId14"/>
    <p:sldLayoutId id="2147484759" r:id="rId15"/>
    <p:sldLayoutId id="2147484760" r:id="rId16"/>
    <p:sldLayoutId id="214748476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2192000" cy="1828800"/>
          </a:xfrm>
        </p:spPr>
        <p:txBody>
          <a:bodyPr>
            <a:noAutofit/>
          </a:bodyPr>
          <a:lstStyle/>
          <a:p>
            <a:pPr algn="ctr"/>
            <a:r>
              <a:rPr lang="en-US" sz="132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304800" y="1905000"/>
            <a:ext cx="9753600" cy="3962400"/>
          </a:xfrm>
          <a:solidFill>
            <a:schemeClr val="bg2">
              <a:alpha val="0"/>
            </a:schemeClr>
          </a:solidFill>
        </p:spPr>
        <p:txBody>
          <a:bodyPr>
            <a:noAutofit/>
          </a:bodyPr>
          <a:lstStyle/>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Worship 		  		</a:t>
            </a:r>
            <a:r>
              <a:rPr lang="en-US" sz="4000" dirty="0" smtClean="0">
                <a:effectLst>
                  <a:glow rad="228600">
                    <a:srgbClr val="03080D"/>
                  </a:glow>
                </a:effectLst>
              </a:rPr>
              <a:t>	9:30 </a:t>
            </a:r>
            <a:r>
              <a:rPr lang="en-US" sz="4000" dirty="0">
                <a:effectLst>
                  <a:glow rad="228600">
                    <a:srgbClr val="03080D"/>
                  </a:glow>
                </a:effectLst>
              </a:rPr>
              <a:t>AM</a:t>
            </a:r>
          </a:p>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Bible Class (Livestream) 	 </a:t>
            </a:r>
            <a:r>
              <a:rPr lang="en-US" sz="4000" dirty="0" smtClean="0">
                <a:effectLst>
                  <a:glow rad="228600">
                    <a:srgbClr val="03080D"/>
                  </a:glow>
                </a:effectLst>
              </a:rPr>
              <a:t>	5:00 </a:t>
            </a:r>
            <a:r>
              <a:rPr lang="en-US" sz="4000" dirty="0">
                <a:effectLst>
                  <a:glow rad="228600">
                    <a:srgbClr val="03080D"/>
                  </a:glow>
                </a:effectLst>
              </a:rPr>
              <a:t>PM</a:t>
            </a:r>
          </a:p>
          <a:p>
            <a:pPr marL="0" indent="0">
              <a:buNone/>
            </a:pPr>
            <a:r>
              <a:rPr lang="en-US" sz="4000" b="1" dirty="0">
                <a:effectLst>
                  <a:glow rad="228600">
                    <a:srgbClr val="03080D"/>
                  </a:glow>
                </a:effectLst>
              </a:rPr>
              <a:t>Wednesday</a:t>
            </a:r>
          </a:p>
          <a:p>
            <a:pPr marL="487668" lvl="1" indent="0">
              <a:buNone/>
            </a:pPr>
            <a:r>
              <a:rPr lang="en-US" sz="4000" dirty="0">
                <a:effectLst>
                  <a:glow rad="228600">
                    <a:srgbClr val="03080D"/>
                  </a:glow>
                </a:effectLst>
              </a:rPr>
              <a:t>Bible Class </a:t>
            </a:r>
            <a:r>
              <a:rPr lang="en-US" sz="4000" dirty="0" smtClean="0">
                <a:effectLst>
                  <a:glow rad="228600">
                    <a:srgbClr val="03080D"/>
                  </a:glow>
                </a:effectLst>
              </a:rPr>
              <a:t>		</a:t>
            </a:r>
            <a:r>
              <a:rPr lang="en-US" sz="4000" dirty="0">
                <a:effectLst>
                  <a:glow rad="228600">
                    <a:srgbClr val="03080D"/>
                  </a:glow>
                </a:effectLst>
              </a:rPr>
              <a:t>	 </a:t>
            </a:r>
            <a:r>
              <a:rPr lang="en-US" sz="4000" dirty="0" smtClean="0">
                <a:effectLst>
                  <a:glow rad="228600">
                    <a:srgbClr val="03080D"/>
                  </a:glow>
                </a:effectLst>
              </a:rPr>
              <a:t>	7:00  </a:t>
            </a:r>
            <a:r>
              <a:rPr lang="en-US" sz="4000" dirty="0">
                <a:effectLst>
                  <a:glow rad="228600">
                    <a:srgbClr val="03080D"/>
                  </a:glow>
                </a:effectLst>
              </a:rPr>
              <a:t>PM</a:t>
            </a:r>
          </a:p>
        </p:txBody>
      </p:sp>
      <p:sp>
        <p:nvSpPr>
          <p:cNvPr id="9" name="Title 3"/>
          <p:cNvSpPr txBox="1">
            <a:spLocks/>
          </p:cNvSpPr>
          <p:nvPr/>
        </p:nvSpPr>
        <p:spPr>
          <a:xfrm>
            <a:off x="585409" y="5867400"/>
            <a:ext cx="10972800" cy="685800"/>
          </a:xfrm>
          <a:prstGeom prst="rect">
            <a:avLst/>
          </a:prstGeom>
        </p:spPr>
        <p:txBody>
          <a:bodyPr vert="horz" lIns="0" tIns="60960" rIns="0" bIns="0" anchor="b">
            <a:normAutofit fontScale="97500"/>
          </a:bodyPr>
          <a:lstStyle/>
          <a:p>
            <a:pPr algn="ctr" defTabSz="1219170">
              <a:spcBef>
                <a:spcPct val="0"/>
              </a:spcBef>
              <a:defRPr/>
            </a:pPr>
            <a:r>
              <a:rPr lang="en-US" sz="4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15387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Death</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Those in Christ need not fear death</a:t>
            </a: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Ironically, many turn from Christ in this fear</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When He is the only solution!</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428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Shame</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So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he said, "I heard Your voice in the garden, and </a:t>
            </a:r>
            <a:r>
              <a:rPr lang="en-US" sz="5000" b="1" i="1" dirty="0">
                <a:ln w="9525">
                  <a:solidFill>
                    <a:schemeClr val="bg1"/>
                  </a:solidFill>
                  <a:prstDash val="solid"/>
                </a:ln>
                <a:solidFill>
                  <a:schemeClr val="accent5"/>
                </a:solidFill>
                <a:effectLst>
                  <a:outerShdw blurRad="12700" dist="38100" dir="2700000" algn="tl" rotWithShape="0">
                    <a:schemeClr val="bg1">
                      <a:lumMod val="50000"/>
                    </a:schemeClr>
                  </a:outerShdw>
                </a:effectLst>
              </a:rPr>
              <a:t>I was afraid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because I was naked; and I hid myself</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Genesis </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3:10 </a:t>
            </a:r>
          </a:p>
        </p:txBody>
      </p:sp>
    </p:spTree>
    <p:extLst>
      <p:ext uri="{BB962C8B-B14F-4D97-AF65-F5344CB8AC3E}">
        <p14:creationId xmlns:p14="http://schemas.microsoft.com/office/powerpoint/2010/main" val="359869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Shame</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Sin is shameful</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Yet all sin and fall short</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Some fear to admit sin</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27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Shame</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Sin is shameful</a:t>
            </a: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Ironically, many turn from Christ in this fear</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 When He is the only solution!</a:t>
            </a:r>
          </a:p>
        </p:txBody>
      </p:sp>
    </p:spTree>
    <p:extLst>
      <p:ext uri="{BB962C8B-B14F-4D97-AF65-F5344CB8AC3E}">
        <p14:creationId xmlns:p14="http://schemas.microsoft.com/office/powerpoint/2010/main" val="347156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Suffering</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fontScale="92500"/>
          </a:bodyPr>
          <a:lstStyle/>
          <a:p>
            <a:pPr marL="0" indent="0" algn="just">
              <a:buClr>
                <a:srgbClr val="FFFFCC"/>
              </a:buClr>
              <a:buSzPct val="75000"/>
              <a:buNone/>
            </a:pPr>
            <a:r>
              <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400" b="1" i="1" dirty="0">
                <a:ln w="9525">
                  <a:solidFill>
                    <a:schemeClr val="bg1"/>
                  </a:solidFill>
                  <a:prstDash val="solid"/>
                </a:ln>
                <a:solidFill>
                  <a:schemeClr val="accent5"/>
                </a:solidFill>
                <a:effectLst>
                  <a:outerShdw blurRad="12700" dist="38100" dir="2700000" algn="tl" rotWithShape="0">
                    <a:schemeClr val="bg1">
                      <a:lumMod val="50000"/>
                    </a:schemeClr>
                  </a:outerShdw>
                </a:effectLst>
              </a:rPr>
              <a:t>Do not fear</a:t>
            </a:r>
            <a:r>
              <a:rPr lang="en-US" sz="54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 any of those things which you are about to suffer. Indeed, the devil is about to throw some of you into prison, that you may be tested, and you will have tribulation ten days. Be faithful until death, and I will give you the crown of life</a:t>
            </a:r>
            <a:r>
              <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Revelation 2:10 </a:t>
            </a: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88316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Suffering</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Many of us fear suffering and hardship</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We know everyone suffers</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We are told we will suffer as Christians</a:t>
            </a:r>
          </a:p>
          <a:p>
            <a:pPr marL="0" indent="0" algn="just">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Yet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if anyone suffers as a Christian, let him not be ashamed, but let him glorify God in this matter</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1 Peter </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4:16 </a:t>
            </a:r>
          </a:p>
          <a:p>
            <a:pPr marL="0" indent="0" algn="just">
              <a:buClr>
                <a:srgbClr val="FFFFCC"/>
              </a:buClr>
              <a:buSzPct val="75000"/>
              <a:buNone/>
            </a:pP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1165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Suffering</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Many of us fear suffering and hardship</a:t>
            </a: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Ironically, many turn from Christ in this fear</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 When He is the only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value in it!</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6526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Ridicule</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All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those who see Me ridicule Me; They shoot out the lip, they shake the head,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saying, “He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trusted in the LORD, let Him rescue Him;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let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Him deliver Him, since He delights in Him</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Psalm 22:7-8</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7736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Ridicule</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We fear being mocked or derided</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Being falsely accused of evil</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Being falsely accused of foolishness</a:t>
            </a:r>
          </a:p>
          <a:p>
            <a:pPr marL="0" indent="0" algn="just">
              <a:buClr>
                <a:srgbClr val="FFFFCC"/>
              </a:buClr>
              <a:buSzPct val="75000"/>
              <a:buNone/>
            </a:pPr>
            <a:r>
              <a:rPr lang="en-US" sz="48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But </a:t>
            </a:r>
            <a:r>
              <a:rPr lang="en-US" sz="48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even if you should suffer for righteousness' sake, you are blessed. </a:t>
            </a:r>
            <a:r>
              <a:rPr lang="en-US" sz="48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And </a:t>
            </a:r>
            <a:r>
              <a:rPr lang="en-US" sz="48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do not be afraid of their threats, nor be troubled</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1 Peter </a:t>
            </a: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3:14 </a:t>
            </a:r>
          </a:p>
        </p:txBody>
      </p:sp>
    </p:spTree>
    <p:extLst>
      <p:ext uri="{BB962C8B-B14F-4D97-AF65-F5344CB8AC3E}">
        <p14:creationId xmlns:p14="http://schemas.microsoft.com/office/powerpoint/2010/main" val="95009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Ridicule</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We fear being mocked or derided</a:t>
            </a: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Ironically, many turn from Christ in this fear</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 When He is the only value in it!</a:t>
            </a: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7414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12151482"/>
              </p:ext>
            </p:extLst>
          </p:nvPr>
        </p:nvGraphicFramePr>
        <p:xfrm>
          <a:off x="4423144" y="-2"/>
          <a:ext cx="7768856" cy="6742296"/>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3884428">
                  <a:extLst>
                    <a:ext uri="{9D8B030D-6E8A-4147-A177-3AD203B41FA5}">
                      <a16:colId xmlns="" xmlns:a16="http://schemas.microsoft.com/office/drawing/2014/main" val="20000"/>
                    </a:ext>
                  </a:extLst>
                </a:gridCol>
                <a:gridCol w="3884428"/>
              </a:tblGrid>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Opening Prayer</a:t>
                      </a:r>
                      <a:endParaRPr lang="en-US" sz="3200" b="0" i="0" cap="none" spc="0" baseline="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Ryan Sollars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1"/>
                  </a:ext>
                </a:extLst>
              </a:tr>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George Watkins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2"/>
                  </a:ext>
                </a:extLst>
              </a:tr>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George Watkins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George Watkins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Lord’s Supper</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Lamar McDonald</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George Watkins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Lesson</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Brian Haines</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George Watkins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Closing</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Anthony Ward</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bl>
          </a:graphicData>
        </a:graphic>
      </p:graphicFrame>
      <p:sp>
        <p:nvSpPr>
          <p:cNvPr id="2" name="Rectangle 1"/>
          <p:cNvSpPr/>
          <p:nvPr/>
        </p:nvSpPr>
        <p:spPr>
          <a:xfrm>
            <a:off x="0" y="521730"/>
            <a:ext cx="4423144" cy="6001643"/>
          </a:xfrm>
          <a:prstGeom prst="rect">
            <a:avLst/>
          </a:prstGeom>
          <a:noFill/>
        </p:spPr>
        <p:txBody>
          <a:bodyPr wrap="square">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  </a:t>
            </a:r>
            <a:r>
              <a:rPr lang="en-US" sz="3200" b="1" dirty="0" smtClean="0">
                <a:ln w="9525">
                  <a:solidFill>
                    <a:schemeClr val="bg1"/>
                  </a:solidFill>
                  <a:prstDash val="solid"/>
                </a:ln>
                <a:effectLst>
                  <a:outerShdw blurRad="12700" dist="38100" dir="2700000" algn="tl" rotWithShape="0">
                    <a:schemeClr val="bg1">
                      <a:lumMod val="50000"/>
                    </a:schemeClr>
                  </a:outerShdw>
                </a:effectLst>
              </a:rPr>
              <a:t>1 Corinthians 16:2</a:t>
            </a:r>
          </a:p>
          <a:p>
            <a:pPr algn="ctr"/>
            <a:r>
              <a:rPr lang="en-US" sz="3200" b="1" i="1" dirty="0" smtClean="0">
                <a:ln w="9525">
                  <a:solidFill>
                    <a:schemeClr val="bg1"/>
                  </a:solidFill>
                  <a:prstDash val="solid"/>
                </a:ln>
                <a:effectLst>
                  <a:outerShdw blurRad="12700" dist="38100" dir="2700000" algn="tl" rotWithShape="0">
                    <a:schemeClr val="bg1">
                      <a:lumMod val="50000"/>
                    </a:schemeClr>
                  </a:outerShdw>
                </a:effectLst>
              </a:rPr>
              <a:t>On </a:t>
            </a:r>
            <a:r>
              <a:rPr lang="en-US" sz="3200" b="1" i="1" dirty="0">
                <a:ln w="9525">
                  <a:solidFill>
                    <a:schemeClr val="bg1"/>
                  </a:solidFill>
                  <a:prstDash val="solid"/>
                </a:ln>
                <a:effectLst>
                  <a:outerShdw blurRad="12700" dist="38100" dir="2700000" algn="tl" rotWithShape="0">
                    <a:schemeClr val="bg1">
                      <a:lumMod val="50000"/>
                    </a:schemeClr>
                  </a:outerShdw>
                </a:effectLst>
              </a:rPr>
              <a:t>the first day of the week let each one of you lay something aside, storing up as he may prosper, that there be no collections when I come</a:t>
            </a:r>
            <a:r>
              <a:rPr lang="en-US" sz="3200" b="1" dirty="0" smtClean="0">
                <a:ln w="9525">
                  <a:solidFill>
                    <a:schemeClr val="bg1"/>
                  </a:solidFill>
                  <a:prstDash val="solid"/>
                </a:ln>
                <a:effectLst>
                  <a:outerShdw blurRad="12700" dist="38100" dir="2700000" algn="tl" rotWithShape="0">
                    <a:schemeClr val="bg1">
                      <a:lumMod val="50000"/>
                    </a:schemeClr>
                  </a:outerShdw>
                </a:effectLst>
              </a:rPr>
              <a:t>.</a:t>
            </a:r>
          </a:p>
          <a:p>
            <a:pPr algn="ctr"/>
            <a:endParaRPr lang="en-US" sz="3200" b="1" dirty="0" smtClean="0">
              <a:ln w="9525">
                <a:solidFill>
                  <a:schemeClr val="bg1"/>
                </a:solidFill>
                <a:prstDash val="solid"/>
              </a:ln>
              <a:effectLst>
                <a:outerShdw blurRad="12700" dist="38100" dir="2700000" algn="tl" rotWithShape="0">
                  <a:schemeClr val="bg1">
                    <a:lumMod val="50000"/>
                  </a:schemeClr>
                </a:outerShdw>
              </a:effectLst>
            </a:endParaRPr>
          </a:p>
          <a:p>
            <a:pPr algn="ct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algn="ct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algn="ctr"/>
            <a:r>
              <a:rPr lang="en-US" sz="3200" b="1" dirty="0" smtClean="0">
                <a:ln w="9525">
                  <a:solidFill>
                    <a:schemeClr val="bg1"/>
                  </a:solidFill>
                  <a:prstDash val="solid"/>
                </a:ln>
                <a:effectLst>
                  <a:outerShdw blurRad="12700" dist="38100" dir="2700000" algn="tl" rotWithShape="0">
                    <a:schemeClr val="bg1">
                      <a:lumMod val="50000"/>
                    </a:schemeClr>
                  </a:outerShdw>
                </a:effectLst>
              </a:rPr>
              <a:t>The collection basket </a:t>
            </a:r>
          </a:p>
          <a:p>
            <a:pPr algn="ctr"/>
            <a:r>
              <a:rPr lang="en-US" sz="3200" b="1" dirty="0" smtClean="0">
                <a:ln w="9525">
                  <a:solidFill>
                    <a:schemeClr val="bg1"/>
                  </a:solidFill>
                  <a:prstDash val="solid"/>
                </a:ln>
                <a:effectLst>
                  <a:outerShdw blurRad="12700" dist="38100" dir="2700000" algn="tl" rotWithShape="0">
                    <a:schemeClr val="bg1">
                      <a:lumMod val="50000"/>
                    </a:schemeClr>
                  </a:outerShdw>
                </a:effectLst>
              </a:rPr>
              <a:t>is in the foyer</a:t>
            </a:r>
            <a:endParaRPr lang="en-US" sz="3200" dirty="0"/>
          </a:p>
        </p:txBody>
      </p:sp>
    </p:spTree>
    <p:extLst>
      <p:ext uri="{BB962C8B-B14F-4D97-AF65-F5344CB8AC3E}">
        <p14:creationId xmlns:p14="http://schemas.microsoft.com/office/powerpoint/2010/main" val="206905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99215"/>
            <a:ext cx="12191999" cy="1061829"/>
          </a:xfrm>
        </p:spPr>
        <p:txBody>
          <a:bodyPr wrap="square">
            <a:spAutoFit/>
          </a:bodyPr>
          <a:lstStyle/>
          <a:p>
            <a:pPr lvl="0" algn="ctr"/>
            <a:r>
              <a:rPr lang="en-US" sz="7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God’s Reaction to Fearful Action</a:t>
            </a:r>
            <a:endParaRPr lang="en-US" sz="7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lnSpcReduction="10000"/>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Matthew 25:26</a:t>
            </a:r>
          </a:p>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You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wicked and lazy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servant</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p>
          <a:p>
            <a:pPr marL="0" indent="0" algn="just">
              <a:buClr>
                <a:srgbClr val="FFFFCC"/>
              </a:buClr>
              <a:buSzPct val="75000"/>
              <a:buNone/>
            </a:pP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Revelation 21:8</a:t>
            </a:r>
          </a:p>
          <a:p>
            <a:pPr marL="0" indent="0" algn="just">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But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the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cowardly….shall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have their part in the lake which burns with fire and brimstone, which is the second death</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224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99215"/>
            <a:ext cx="12191999" cy="1061829"/>
          </a:xfrm>
        </p:spPr>
        <p:txBody>
          <a:bodyPr wrap="square">
            <a:spAutoFit/>
          </a:bodyPr>
          <a:lstStyle/>
          <a:p>
            <a:pPr lvl="0" algn="ctr"/>
            <a:r>
              <a:rPr lang="en-US" sz="7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God’s Reaction to Fearful Action</a:t>
            </a:r>
            <a:endParaRPr lang="en-US" sz="7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is not the sin</a:t>
            </a: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Acting in fear creates the sin</a:t>
            </a: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is a test of our faith:</a:t>
            </a:r>
          </a:p>
          <a:p>
            <a:pPr marL="0" indent="0" algn="just">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Is your trust greater than your fear</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7601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The Lord</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And I say to you, My friends, do not be afraid of those who kill the body, and after that have no more that they can do</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But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I will show you whom you should fear: Fear Him who, after He has killed, has power to cast into hell; yes, I say to you, fear Him</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Luke 12:4-5</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9930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The Lord</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Jesus said to Fear God and nothing else</a:t>
            </a:r>
          </a:p>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the Lord</a:t>
            </a:r>
          </a:p>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Beginning of wisdom – Psalm 111:10</a:t>
            </a:r>
          </a:p>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To hate evil and depart from it – Job 28:28</a:t>
            </a:r>
          </a:p>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The fountain of life – Proverbs 14:27</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Even Jesus had it – Isaiah 11:3</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837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The Lord</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Then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the churches throughout all Judea, Galilee, and Samaria had peace and were edified. And walking in the fear of the Lord and in the comfort of the Holy Spirit, they were multiplied</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Acts </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9:31 </a:t>
            </a:r>
          </a:p>
        </p:txBody>
      </p:sp>
    </p:spTree>
    <p:extLst>
      <p:ext uri="{BB962C8B-B14F-4D97-AF65-F5344CB8AC3E}">
        <p14:creationId xmlns:p14="http://schemas.microsoft.com/office/powerpoint/2010/main" val="161245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The Lord</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Then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the churches throughout all Judea, Galilee, and Samaria had peace and were edified. And </a:t>
            </a:r>
            <a:r>
              <a:rPr lang="en-US" sz="5000" b="1" i="1" dirty="0">
                <a:ln w="9525">
                  <a:solidFill>
                    <a:schemeClr val="bg1"/>
                  </a:solidFill>
                  <a:prstDash val="solid"/>
                </a:ln>
                <a:solidFill>
                  <a:schemeClr val="accent5"/>
                </a:solidFill>
                <a:effectLst>
                  <a:outerShdw blurRad="12700" dist="38100" dir="2700000" algn="tl" rotWithShape="0">
                    <a:schemeClr val="bg1">
                      <a:lumMod val="50000"/>
                    </a:schemeClr>
                  </a:outerShdw>
                </a:effectLst>
              </a:rPr>
              <a:t>walking in the fear of the Lord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and in the comfort of the Holy Spirit, they were multiplied</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Acts </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9:31 </a:t>
            </a:r>
          </a:p>
        </p:txBody>
      </p:sp>
    </p:spTree>
    <p:extLst>
      <p:ext uri="{BB962C8B-B14F-4D97-AF65-F5344CB8AC3E}">
        <p14:creationId xmlns:p14="http://schemas.microsoft.com/office/powerpoint/2010/main" val="364256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The Lord</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Then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the churches throughout all Judea, Galilee, and Samaria </a:t>
            </a:r>
            <a:r>
              <a:rPr lang="en-US" sz="5000" b="1" i="1" dirty="0">
                <a:ln w="9525">
                  <a:solidFill>
                    <a:schemeClr val="bg1"/>
                  </a:solidFill>
                  <a:prstDash val="solid"/>
                </a:ln>
                <a:solidFill>
                  <a:srgbClr val="FF0000"/>
                </a:solidFill>
                <a:effectLst>
                  <a:outerShdw blurRad="12700" dist="38100" dir="2700000" algn="tl" rotWithShape="0">
                    <a:schemeClr val="bg1">
                      <a:lumMod val="50000"/>
                    </a:schemeClr>
                  </a:outerShdw>
                </a:effectLst>
              </a:rPr>
              <a:t>had peace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and </a:t>
            </a:r>
            <a:r>
              <a:rPr lang="en-US" sz="5000" b="1" i="1" dirty="0">
                <a:ln w="9525">
                  <a:solidFill>
                    <a:schemeClr val="bg1"/>
                  </a:solidFill>
                  <a:prstDash val="solid"/>
                </a:ln>
                <a:solidFill>
                  <a:srgbClr val="FF0000"/>
                </a:solidFill>
                <a:effectLst>
                  <a:outerShdw blurRad="12700" dist="38100" dir="2700000" algn="tl" rotWithShape="0">
                    <a:schemeClr val="bg1">
                      <a:lumMod val="50000"/>
                    </a:schemeClr>
                  </a:outerShdw>
                </a:effectLst>
              </a:rPr>
              <a:t>were edified</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 And </a:t>
            </a:r>
            <a:r>
              <a:rPr lang="en-US" sz="5000" b="1" i="1" dirty="0">
                <a:ln w="9525">
                  <a:solidFill>
                    <a:schemeClr val="bg1"/>
                  </a:solidFill>
                  <a:prstDash val="solid"/>
                </a:ln>
                <a:solidFill>
                  <a:schemeClr val="accent5"/>
                </a:solidFill>
                <a:effectLst>
                  <a:outerShdw blurRad="12700" dist="38100" dir="2700000" algn="tl" rotWithShape="0">
                    <a:schemeClr val="bg1">
                      <a:lumMod val="50000"/>
                    </a:schemeClr>
                  </a:outerShdw>
                </a:effectLst>
              </a:rPr>
              <a:t>walking in the fear of the Lord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and in the </a:t>
            </a:r>
            <a:r>
              <a:rPr lang="en-US" sz="5000" b="1" i="1" dirty="0">
                <a:ln w="9525">
                  <a:solidFill>
                    <a:schemeClr val="bg1"/>
                  </a:solidFill>
                  <a:prstDash val="solid"/>
                </a:ln>
                <a:solidFill>
                  <a:srgbClr val="FF0000"/>
                </a:solidFill>
                <a:effectLst>
                  <a:outerShdw blurRad="12700" dist="38100" dir="2700000" algn="tl" rotWithShape="0">
                    <a:schemeClr val="bg1">
                      <a:lumMod val="50000"/>
                    </a:schemeClr>
                  </a:outerShdw>
                </a:effectLst>
              </a:rPr>
              <a:t>comfort of the Holy Spirit</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i="1" dirty="0">
                <a:ln w="9525">
                  <a:solidFill>
                    <a:schemeClr val="bg1"/>
                  </a:solidFill>
                  <a:prstDash val="solid"/>
                </a:ln>
                <a:solidFill>
                  <a:srgbClr val="FF0000"/>
                </a:solidFill>
                <a:effectLst>
                  <a:outerShdw blurRad="12700" dist="38100" dir="2700000" algn="tl" rotWithShape="0">
                    <a:schemeClr val="bg1">
                      <a:lumMod val="50000"/>
                    </a:schemeClr>
                  </a:outerShdw>
                </a:effectLst>
              </a:rPr>
              <a:t>they were multiplied</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Acts </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9:31 </a:t>
            </a:r>
          </a:p>
        </p:txBody>
      </p:sp>
    </p:spTree>
    <p:extLst>
      <p:ext uri="{BB962C8B-B14F-4D97-AF65-F5344CB8AC3E}">
        <p14:creationId xmlns:p14="http://schemas.microsoft.com/office/powerpoint/2010/main" val="319193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The Lord</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When we fear God more than men:</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We have peace</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We are edified</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We are comforted</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We are multiplied</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8944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090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04975"/>
          </a:xfrm>
        </p:spPr>
        <p:txBody>
          <a:bodyPr>
            <a:noAutofit/>
          </a:bodyPr>
          <a:lstStyle/>
          <a:p>
            <a:pPr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Acting In The Fear of the Lord</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139484" y="1704975"/>
            <a:ext cx="11913031" cy="5348755"/>
          </a:xfrm>
        </p:spPr>
        <p:txBody>
          <a:bodyPr>
            <a:normAutofit/>
          </a:bodyPr>
          <a:lstStyle/>
          <a:p>
            <a:pPr marL="0" indent="0" algn="just">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Therefore</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 my beloved, as you have always obeyed, not as in my presence only, but now much more in my absence, </a:t>
            </a:r>
            <a:r>
              <a:rPr lang="en-US" sz="5000" b="1" i="1" dirty="0">
                <a:ln w="9525">
                  <a:solidFill>
                    <a:schemeClr val="bg1"/>
                  </a:solidFill>
                  <a:prstDash val="solid"/>
                </a:ln>
                <a:solidFill>
                  <a:srgbClr val="FFFF00"/>
                </a:solidFill>
                <a:effectLst>
                  <a:outerShdw blurRad="12700" dist="38100" dir="2700000" algn="tl" rotWithShape="0">
                    <a:schemeClr val="bg1">
                      <a:lumMod val="50000"/>
                    </a:schemeClr>
                  </a:outerShdw>
                </a:effectLst>
              </a:rPr>
              <a:t>work out your own salvation with fear and trembling</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Philippians 2:12</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45765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31040" cy="6858000"/>
          </a:xfrm>
          <a:prstGeom prst="rect">
            <a:avLst/>
          </a:prstGeom>
        </p:spPr>
      </p:pic>
      <p:sp>
        <p:nvSpPr>
          <p:cNvPr id="2" name="Title 1"/>
          <p:cNvSpPr>
            <a:spLocks noGrp="1"/>
          </p:cNvSpPr>
          <p:nvPr>
            <p:ph type="title"/>
          </p:nvPr>
        </p:nvSpPr>
        <p:spPr>
          <a:xfrm>
            <a:off x="1311528" y="939237"/>
            <a:ext cx="9507984" cy="4979526"/>
          </a:xfrm>
        </p:spPr>
        <p:txBody>
          <a:bodyPr>
            <a:noAutofit/>
          </a:bodyPr>
          <a:lstStyle/>
          <a:p>
            <a:pPr algn="ctr"/>
            <a:r>
              <a:rPr lang="en-US" sz="8800" dirty="0" smtClean="0">
                <a:ln w="0"/>
                <a:solidFill>
                  <a:schemeClr val="tx1"/>
                </a:solidFill>
                <a:effectLst>
                  <a:glow rad="228600">
                    <a:srgbClr val="000000"/>
                  </a:glow>
                  <a:outerShdw blurRad="38100" dist="19050" dir="2700000" algn="tl" rotWithShape="0">
                    <a:schemeClr val="dk1">
                      <a:alpha val="40000"/>
                    </a:schemeClr>
                  </a:outerShdw>
                </a:effectLst>
              </a:rPr>
              <a:t>Afraid</a:t>
            </a:r>
            <a:br>
              <a:rPr lang="en-US" sz="8800" dirty="0" smtClean="0">
                <a:ln w="0"/>
                <a:solidFill>
                  <a:schemeClr val="tx1"/>
                </a:solidFill>
                <a:effectLst>
                  <a:glow rad="228600">
                    <a:srgbClr val="000000"/>
                  </a:glow>
                  <a:outerShdw blurRad="38100" dist="19050" dir="2700000" algn="tl" rotWithShape="0">
                    <a:schemeClr val="dk1">
                      <a:alpha val="40000"/>
                    </a:schemeClr>
                  </a:outerShdw>
                </a:effectLst>
              </a:rPr>
            </a:br>
            <a:r>
              <a:rPr lang="en-US" sz="8800" dirty="0" smtClean="0">
                <a:ln w="0"/>
                <a:solidFill>
                  <a:schemeClr val="tx1"/>
                </a:solidFill>
                <a:effectLst>
                  <a:glow rad="228600">
                    <a:srgbClr val="000000"/>
                  </a:glow>
                  <a:outerShdw blurRad="38100" dist="19050" dir="2700000" algn="tl" rotWithShape="0">
                    <a:schemeClr val="dk1">
                      <a:alpha val="40000"/>
                    </a:schemeClr>
                  </a:outerShdw>
                </a:effectLst>
              </a:rPr>
              <a:t/>
            </a:r>
            <a:br>
              <a:rPr lang="en-US" sz="8800" dirty="0" smtClean="0">
                <a:ln w="0"/>
                <a:solidFill>
                  <a:schemeClr val="tx1"/>
                </a:solidFill>
                <a:effectLst>
                  <a:glow rad="228600">
                    <a:srgbClr val="000000"/>
                  </a:glow>
                  <a:outerShdw blurRad="38100" dist="19050" dir="2700000" algn="tl" rotWithShape="0">
                    <a:schemeClr val="dk1">
                      <a:alpha val="40000"/>
                    </a:schemeClr>
                  </a:outerShdw>
                </a:effectLst>
              </a:rPr>
            </a:br>
            <a:r>
              <a:rPr lang="en-US" sz="7200" dirty="0" smtClean="0">
                <a:ln w="0"/>
                <a:solidFill>
                  <a:schemeClr val="tx1"/>
                </a:solidFill>
                <a:effectLst>
                  <a:glow rad="228600">
                    <a:srgbClr val="000000"/>
                  </a:glow>
                  <a:outerShdw blurRad="38100" dist="19050" dir="2700000" algn="tl" rotWithShape="0">
                    <a:schemeClr val="dk1">
                      <a:alpha val="40000"/>
                    </a:schemeClr>
                  </a:outerShdw>
                </a:effectLst>
              </a:rPr>
              <a:t>Nehemiah </a:t>
            </a:r>
            <a:r>
              <a:rPr lang="en-US" sz="7200" dirty="0" smtClean="0">
                <a:ln w="0"/>
                <a:solidFill>
                  <a:schemeClr val="tx1"/>
                </a:solidFill>
                <a:effectLst>
                  <a:glow rad="228600">
                    <a:srgbClr val="000000"/>
                  </a:glow>
                  <a:outerShdw blurRad="38100" dist="19050" dir="2700000" algn="tl" rotWithShape="0">
                    <a:schemeClr val="dk1">
                      <a:alpha val="40000"/>
                    </a:schemeClr>
                  </a:outerShdw>
                </a:effectLst>
              </a:rPr>
              <a:t>6:1-13</a:t>
            </a:r>
            <a:endParaRPr lang="en-US" sz="7200" dirty="0">
              <a:ln w="0"/>
              <a:solidFill>
                <a:schemeClr val="tx1"/>
              </a:solidFill>
              <a:effectLst>
                <a:glow rad="228600">
                  <a:srgbClr val="000000"/>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9422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04975"/>
          </a:xfrm>
        </p:spPr>
        <p:txBody>
          <a:bodyPr>
            <a:noAutofit/>
          </a:bodyPr>
          <a:lstStyle/>
          <a:p>
            <a:pPr algn="ct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Working Out Salvation in Fear</a:t>
            </a:r>
            <a:endPar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278969" y="1687475"/>
            <a:ext cx="11313763" cy="5348755"/>
          </a:xfrm>
        </p:spPr>
        <p:txBody>
          <a:bodyPr>
            <a:normAutofit/>
          </a:bodyPr>
          <a:lstStyle/>
          <a:p>
            <a:pPr marL="0" indent="0">
              <a:buNone/>
            </a:pP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Not believing – Revelation 21:8</a:t>
            </a:r>
          </a:p>
          <a:p>
            <a:pPr marL="0" indent="0">
              <a:buNone/>
            </a:pP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Not confessing Jesus – Luke 12:8-9</a:t>
            </a:r>
          </a:p>
          <a:p>
            <a:pPr marL="0" indent="0">
              <a:buNone/>
            </a:pP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Not repenting from sin – Luke 13:3</a:t>
            </a:r>
          </a:p>
          <a:p>
            <a:pPr marL="0" indent="0">
              <a:buNone/>
            </a:pP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Not being baptized – Revelation 20:6</a:t>
            </a:r>
          </a:p>
          <a:p>
            <a:pPr marL="0" indent="0">
              <a:buNone/>
            </a:pP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Not remaining faithful – Hebrews 4:1</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279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0"/>
            <a:ext cx="12191999" cy="1338828"/>
          </a:xfrm>
        </p:spPr>
        <p:txBody>
          <a:bodyPr wrap="square">
            <a:spAutoFit/>
          </a:bodyPr>
          <a:lstStyle/>
          <a:p>
            <a:pPr lvl="0" algn="ctr"/>
            <a:r>
              <a:rPr lang="en-US" sz="9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Danger of Fear</a:t>
            </a:r>
            <a:endParaRPr lang="en-US" sz="9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238664" y="1530290"/>
            <a:ext cx="11714671" cy="5327710"/>
          </a:xfrm>
        </p:spPr>
        <p:txBody>
          <a:bodyPr>
            <a:normAutofit/>
          </a:bodyPr>
          <a:lstStyle/>
          <a:p>
            <a:pPr marL="0" indent="0" algn="just">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worldly things is dangerous</a:t>
            </a:r>
          </a:p>
          <a:p>
            <a:pPr marL="0" indent="0" algn="just">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Nehemiah’s concern</a:t>
            </a:r>
          </a:p>
          <a:p>
            <a:pPr marL="0" indent="0" algn="just">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4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that </a:t>
            </a:r>
            <a:r>
              <a:rPr lang="en-US" sz="44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I should be afraid and act that way and </a:t>
            </a:r>
            <a:r>
              <a:rPr lang="en-US" sz="4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sin</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9925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0"/>
            <a:ext cx="12191999" cy="1338828"/>
          </a:xfrm>
        </p:spPr>
        <p:txBody>
          <a:bodyPr wrap="square">
            <a:spAutoFit/>
          </a:bodyPr>
          <a:lstStyle/>
          <a:p>
            <a:pPr lvl="0" algn="ctr"/>
            <a:r>
              <a:rPr lang="en-US" sz="9000" b="1" dirty="0">
                <a:ln w="9525">
                  <a:solidFill>
                    <a:schemeClr val="bg1"/>
                  </a:solidFill>
                  <a:prstDash val="solid"/>
                </a:ln>
                <a:solidFill>
                  <a:schemeClr val="tx1"/>
                </a:solidFill>
                <a:effectLst>
                  <a:outerShdw blurRad="12700" dist="38100" dir="2700000" algn="tl" rotWithShape="0">
                    <a:schemeClr val="bg1">
                      <a:lumMod val="50000"/>
                    </a:schemeClr>
                  </a:outerShdw>
                </a:effectLst>
              </a:rPr>
              <a:t>The Danger of Fear</a:t>
            </a:r>
          </a:p>
        </p:txBody>
      </p:sp>
      <p:sp>
        <p:nvSpPr>
          <p:cNvPr id="3" name="Text Placeholder 2"/>
          <p:cNvSpPr txBox="1">
            <a:spLocks noGrp="1"/>
          </p:cNvSpPr>
          <p:nvPr>
            <p:ph type="body" idx="4294967295"/>
          </p:nvPr>
        </p:nvSpPr>
        <p:spPr>
          <a:xfrm>
            <a:off x="238664" y="1530290"/>
            <a:ext cx="11714671" cy="5327710"/>
          </a:xfrm>
        </p:spPr>
        <p:txBody>
          <a:bodyPr>
            <a:normAutofit/>
          </a:bodyPr>
          <a:lstStyle/>
          <a:p>
            <a:pPr marL="0" indent="0" algn="just">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worldly things is dangerous</a:t>
            </a:r>
          </a:p>
          <a:p>
            <a:pPr marL="0" indent="0" algn="just">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It can provoke us to act sinfully</a:t>
            </a:r>
          </a:p>
          <a:p>
            <a:pPr marL="0" indent="0" algn="just">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Matthew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25:24-30</a:t>
            </a: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I was afraid and went and hid your talent</a:t>
            </a: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a:p>
            <a:pPr marL="0" indent="0" algn="just">
              <a:buClr>
                <a:srgbClr val="FFFFCC"/>
              </a:buClr>
              <a:buSzPct val="75000"/>
              <a:buNone/>
            </a:pPr>
            <a:endPar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0099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0"/>
            <a:ext cx="12191999" cy="1338828"/>
          </a:xfrm>
        </p:spPr>
        <p:txBody>
          <a:bodyPr wrap="square">
            <a:spAutoFit/>
          </a:bodyPr>
          <a:lstStyle/>
          <a:p>
            <a:pPr lvl="0" algn="ctr"/>
            <a:r>
              <a:rPr lang="en-US" sz="9000" b="1" dirty="0">
                <a:ln w="9525">
                  <a:solidFill>
                    <a:schemeClr val="bg1"/>
                  </a:solidFill>
                  <a:prstDash val="solid"/>
                </a:ln>
                <a:solidFill>
                  <a:schemeClr val="tx1"/>
                </a:solidFill>
                <a:effectLst>
                  <a:outerShdw blurRad="12700" dist="38100" dir="2700000" algn="tl" rotWithShape="0">
                    <a:schemeClr val="bg1">
                      <a:lumMod val="50000"/>
                    </a:schemeClr>
                  </a:outerShdw>
                </a:effectLst>
              </a:rPr>
              <a:t>The Danger of Fear</a:t>
            </a:r>
          </a:p>
        </p:txBody>
      </p:sp>
      <p:sp>
        <p:nvSpPr>
          <p:cNvPr id="3" name="Text Placeholder 2"/>
          <p:cNvSpPr txBox="1">
            <a:spLocks noGrp="1"/>
          </p:cNvSpPr>
          <p:nvPr>
            <p:ph type="body" idx="4294967295"/>
          </p:nvPr>
        </p:nvSpPr>
        <p:spPr>
          <a:xfrm>
            <a:off x="238664" y="1530290"/>
            <a:ext cx="11714671" cy="5327710"/>
          </a:xfrm>
        </p:spPr>
        <p:txBody>
          <a:bodyPr>
            <a:normAutofit/>
          </a:bodyPr>
          <a:lstStyle/>
          <a:p>
            <a:pPr marL="0" indent="0" algn="just">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worldly things is dangerous</a:t>
            </a:r>
          </a:p>
          <a:p>
            <a:pPr marL="0" indent="0" algn="just">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It can provoke us to act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sinfully</a:t>
            </a:r>
          </a:p>
          <a:p>
            <a:pPr marL="0" indent="0" algn="just">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It confuses us as to what we need to fear</a:t>
            </a:r>
          </a:p>
          <a:p>
            <a:pPr marL="0" indent="0" algn="just">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44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And do not fear those who kill the body but cannot kill the soul. But rather fear Him who is able to destroy both soul and body in hell</a:t>
            </a: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Matthew 10:28 </a:t>
            </a:r>
          </a:p>
        </p:txBody>
      </p:sp>
    </p:spTree>
    <p:extLst>
      <p:ext uri="{BB962C8B-B14F-4D97-AF65-F5344CB8AC3E}">
        <p14:creationId xmlns:p14="http://schemas.microsoft.com/office/powerpoint/2010/main" val="290784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0"/>
            <a:ext cx="12191999" cy="1338828"/>
          </a:xfrm>
        </p:spPr>
        <p:txBody>
          <a:bodyPr wrap="square">
            <a:spAutoFit/>
          </a:bodyPr>
          <a:lstStyle/>
          <a:p>
            <a:pPr lvl="0" algn="ctr"/>
            <a:r>
              <a:rPr lang="en-US" sz="9000" b="1" dirty="0">
                <a:ln w="9525">
                  <a:solidFill>
                    <a:schemeClr val="bg1"/>
                  </a:solidFill>
                  <a:prstDash val="solid"/>
                </a:ln>
                <a:solidFill>
                  <a:schemeClr val="tx1"/>
                </a:solidFill>
                <a:effectLst>
                  <a:outerShdw blurRad="12700" dist="38100" dir="2700000" algn="tl" rotWithShape="0">
                    <a:schemeClr val="bg1">
                      <a:lumMod val="50000"/>
                    </a:schemeClr>
                  </a:outerShdw>
                </a:effectLst>
              </a:rPr>
              <a:t>The Danger of Fear</a:t>
            </a:r>
          </a:p>
        </p:txBody>
      </p:sp>
      <p:sp>
        <p:nvSpPr>
          <p:cNvPr id="3" name="Text Placeholder 2"/>
          <p:cNvSpPr txBox="1">
            <a:spLocks noGrp="1"/>
          </p:cNvSpPr>
          <p:nvPr>
            <p:ph type="body" idx="4294967295"/>
          </p:nvPr>
        </p:nvSpPr>
        <p:spPr>
          <a:xfrm>
            <a:off x="238664" y="1530290"/>
            <a:ext cx="11714671" cy="5327710"/>
          </a:xfrm>
        </p:spPr>
        <p:txBody>
          <a:bodyPr>
            <a:normAutofit/>
          </a:bodyPr>
          <a:lstStyle/>
          <a:p>
            <a:pPr marL="0" indent="0" algn="just">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worldly things is dangerous</a:t>
            </a:r>
          </a:p>
          <a:p>
            <a:pPr marL="0" indent="0" algn="just">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It can provoke us to act sinfully</a:t>
            </a:r>
          </a:p>
          <a:p>
            <a:pPr marL="0" indent="0" algn="just">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It confuses us as to what we need to fear</a:t>
            </a:r>
          </a:p>
          <a:p>
            <a:pPr marL="0" indent="0" algn="just">
              <a:buClr>
                <a:srgbClr val="FFFFCC"/>
              </a:buClr>
              <a:buSzPct val="75000"/>
              <a:buNone/>
            </a:pPr>
            <a:endPar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do you fear?</a:t>
            </a:r>
          </a:p>
        </p:txBody>
      </p:sp>
    </p:spTree>
    <p:extLst>
      <p:ext uri="{BB962C8B-B14F-4D97-AF65-F5344CB8AC3E}">
        <p14:creationId xmlns:p14="http://schemas.microsoft.com/office/powerpoint/2010/main" val="365207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Death</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lnSpcReduction="10000"/>
          </a:bodyPr>
          <a:lstStyle/>
          <a:p>
            <a:pPr marL="0" indent="0" algn="just">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Inasmuch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then as the children have partaken of flesh and blood, He Himself likewise shared in the same, that through death He might destroy him who had the power of death, that is, the </a:t>
            </a: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devil,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and release those who through </a:t>
            </a:r>
            <a:r>
              <a:rPr lang="en-US" sz="5000" b="1" i="1" dirty="0">
                <a:ln w="9525">
                  <a:solidFill>
                    <a:schemeClr val="bg1"/>
                  </a:solidFill>
                  <a:prstDash val="solid"/>
                </a:ln>
                <a:solidFill>
                  <a:schemeClr val="accent5"/>
                </a:solidFill>
                <a:effectLst>
                  <a:outerShdw blurRad="12700" dist="38100" dir="2700000" algn="tl" rotWithShape="0">
                    <a:schemeClr val="bg1">
                      <a:lumMod val="50000"/>
                    </a:schemeClr>
                  </a:outerShdw>
                </a:effectLst>
              </a:rPr>
              <a:t>fear of death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were all their lifetime subject to bondage</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Hebrews 2:14-15</a:t>
            </a:r>
            <a:endPar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43688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257665"/>
            <a:ext cx="12191999" cy="1144929"/>
          </a:xfrm>
        </p:spPr>
        <p:txBody>
          <a:bodyPr wrap="square">
            <a:spAutoFit/>
          </a:bodyPr>
          <a:lstStyle/>
          <a:p>
            <a:pPr lvl="0" algn="ctr"/>
            <a:r>
              <a:rPr lang="en-US" sz="7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Fear Of Death</a:t>
            </a:r>
            <a:endParaRPr lang="en-US" sz="7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82879" y="1709194"/>
            <a:ext cx="11808823" cy="5327710"/>
          </a:xfrm>
        </p:spPr>
        <p:txBody>
          <a:bodyPr>
            <a:normAutofit/>
          </a:bodyPr>
          <a:lstStyle/>
          <a:p>
            <a:pPr marL="0" indent="0" algn="just">
              <a:buClr>
                <a:srgbClr val="FFFFCC"/>
              </a:buClr>
              <a:buSzPct val="75000"/>
              <a:buNone/>
            </a:pP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Those in Christ need not fear death</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We (as all men) will die</a:t>
            </a:r>
          </a:p>
          <a:p>
            <a:pPr marL="0" indent="0" algn="just">
              <a:buClr>
                <a:srgbClr val="FFFFCC"/>
              </a:buClr>
              <a:buSzPct val="75000"/>
              <a:buNone/>
            </a:pP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Death is a matter of victory</a:t>
            </a:r>
          </a:p>
          <a:p>
            <a:pPr marL="0" indent="0" algn="just">
              <a:buClr>
                <a:srgbClr val="FFFFCC"/>
              </a:buClr>
              <a:buSzPct val="75000"/>
              <a:buNone/>
            </a:pPr>
            <a:r>
              <a:rPr lang="en-US" sz="50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For </a:t>
            </a:r>
            <a:r>
              <a:rPr lang="en-US" sz="50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to me, to live is Christ, and to die is gain</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Philippians 1:21</a:t>
            </a:r>
          </a:p>
        </p:txBody>
      </p:sp>
    </p:spTree>
    <p:extLst>
      <p:ext uri="{BB962C8B-B14F-4D97-AF65-F5344CB8AC3E}">
        <p14:creationId xmlns:p14="http://schemas.microsoft.com/office/powerpoint/2010/main" val="395272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404622</TotalTime>
  <Words>2596</Words>
  <Application>Microsoft Office PowerPoint</Application>
  <PresentationFormat>Widescreen</PresentationFormat>
  <Paragraphs>206</Paragraphs>
  <Slides>30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Bell MT</vt:lpstr>
      <vt:lpstr>Calibri</vt:lpstr>
      <vt:lpstr>Depth</vt:lpstr>
      <vt:lpstr>Welcome!</vt:lpstr>
      <vt:lpstr>PowerPoint Presentation</vt:lpstr>
      <vt:lpstr>Afraid  Nehemiah 6:1-13</vt:lpstr>
      <vt:lpstr>The Danger of Fear</vt:lpstr>
      <vt:lpstr>The Danger of Fear</vt:lpstr>
      <vt:lpstr>The Danger of Fear</vt:lpstr>
      <vt:lpstr>The Danger of Fear</vt:lpstr>
      <vt:lpstr>Fear Of Death</vt:lpstr>
      <vt:lpstr>Fear Of Death</vt:lpstr>
      <vt:lpstr>Fear Of Death</vt:lpstr>
      <vt:lpstr>Fear Of Shame</vt:lpstr>
      <vt:lpstr>Fear Of Shame</vt:lpstr>
      <vt:lpstr>Fear Of Shame</vt:lpstr>
      <vt:lpstr>Fear Of Suffering</vt:lpstr>
      <vt:lpstr>Fear Of Suffering</vt:lpstr>
      <vt:lpstr>Fear Of Suffering</vt:lpstr>
      <vt:lpstr>Fear Of Ridicule</vt:lpstr>
      <vt:lpstr>Fear Of Ridicule</vt:lpstr>
      <vt:lpstr>Fear Of Ridicule</vt:lpstr>
      <vt:lpstr>God’s Reaction to Fearful Action</vt:lpstr>
      <vt:lpstr>God’s Reaction to Fearful Action</vt:lpstr>
      <vt:lpstr>Fear Of The Lord</vt:lpstr>
      <vt:lpstr>Fear Of The Lord</vt:lpstr>
      <vt:lpstr>Fear Of The Lord</vt:lpstr>
      <vt:lpstr>Fear Of The Lord</vt:lpstr>
      <vt:lpstr>Fear Of The Lord</vt:lpstr>
      <vt:lpstr>Fear Of The Lord</vt:lpstr>
      <vt:lpstr>PowerPoint Presentation</vt:lpstr>
      <vt:lpstr>Acting In The Fear of the Lord</vt:lpstr>
      <vt:lpstr>Working Out Salvation in Fear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dc:title>
  <dc:creator>BRIAN HAINES</dc:creator>
  <cp:lastModifiedBy>Microsoft account</cp:lastModifiedBy>
  <cp:revision>1280</cp:revision>
  <dcterms:created xsi:type="dcterms:W3CDTF">2016-12-20T17:11:47Z</dcterms:created>
  <dcterms:modified xsi:type="dcterms:W3CDTF">2021-01-28T18:31:14Z</dcterms:modified>
</cp:coreProperties>
</file>